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14"/>
  </p:notesMasterIdLst>
  <p:handoutMasterIdLst>
    <p:handoutMasterId r:id="rId15"/>
  </p:handoutMasterIdLst>
  <p:sldIdLst>
    <p:sldId id="258" r:id="rId2"/>
    <p:sldId id="268" r:id="rId3"/>
    <p:sldId id="269" r:id="rId4"/>
    <p:sldId id="270" r:id="rId5"/>
    <p:sldId id="271" r:id="rId6"/>
    <p:sldId id="272" r:id="rId7"/>
    <p:sldId id="273" r:id="rId8"/>
    <p:sldId id="278" r:id="rId9"/>
    <p:sldId id="274" r:id="rId10"/>
    <p:sldId id="275" r:id="rId11"/>
    <p:sldId id="276" r:id="rId12"/>
    <p:sldId id="277"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141CAE-8DCB-8AE7-0697-B7306035E2FB}"/>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AAE3733A-F2CB-D4E1-1FBC-A4E74FFD6482}"/>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6/12/2022 am</a:t>
            </a:r>
          </a:p>
        </p:txBody>
      </p:sp>
      <p:sp>
        <p:nvSpPr>
          <p:cNvPr id="4" name="Footer Placeholder 3">
            <a:extLst>
              <a:ext uri="{FF2B5EF4-FFF2-40B4-BE49-F238E27FC236}">
                <a16:creationId xmlns:a16="http://schemas.microsoft.com/office/drawing/2014/main" id="{60CB9174-994E-431C-F875-17B59F999BCA}"/>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7AD4CCE-5C21-CD65-FB88-70C246DCCF6F}"/>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5B481B8-D8C2-405A-8305-3A85CF1AFC1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68816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6/12/2022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BF5E7E84-526D-447D-B1B4-855DF1BFBDA6}" type="slidenum">
              <a:rPr lang="en-US" smtClean="0"/>
              <a:t>‹#›</a:t>
            </a:fld>
            <a:endParaRPr lang="en-US"/>
          </a:p>
        </p:txBody>
      </p:sp>
    </p:spTree>
    <p:extLst>
      <p:ext uri="{BB962C8B-B14F-4D97-AF65-F5344CB8AC3E}">
        <p14:creationId xmlns:p14="http://schemas.microsoft.com/office/powerpoint/2010/main" val="12714805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1336260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340264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919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5615494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3269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849505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914488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840390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3452938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05B0E-FBAA-4AAF-90E8-059C2CE1C3D2}" type="datetimeFigureOut">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4259033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305B0E-FBAA-4AAF-90E8-059C2CE1C3D2}" type="datetimeFigureOut">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3878296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305B0E-FBAA-4AAF-90E8-059C2CE1C3D2}" type="datetimeFigureOut">
              <a:rPr lang="en-US" smtClean="0"/>
              <a:t>6/11/2022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154651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305B0E-FBAA-4AAF-90E8-059C2CE1C3D2}" type="datetimeFigureOut">
              <a:rPr lang="en-US" smtClean="0"/>
              <a:t>6/11/2022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1463903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305B0E-FBAA-4AAF-90E8-059C2CE1C3D2}" type="datetimeFigureOut">
              <a:rPr lang="en-US" smtClean="0"/>
              <a:t>6/11/2022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931006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3305B0E-FBAA-4AAF-90E8-059C2CE1C3D2}" type="datetimeFigureOut">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3512783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305B0E-FBAA-4AAF-90E8-059C2CE1C3D2}" type="datetimeFigureOut">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13980-1BE3-4D88-8E99-C8DB851911D4}" type="slidenum">
              <a:rPr lang="en-US" smtClean="0"/>
              <a:t>‹#›</a:t>
            </a:fld>
            <a:endParaRPr lang="en-US"/>
          </a:p>
        </p:txBody>
      </p:sp>
    </p:spTree>
    <p:extLst>
      <p:ext uri="{BB962C8B-B14F-4D97-AF65-F5344CB8AC3E}">
        <p14:creationId xmlns:p14="http://schemas.microsoft.com/office/powerpoint/2010/main" val="1268586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305B0E-FBAA-4AAF-90E8-059C2CE1C3D2}" type="datetimeFigureOut">
              <a:rPr lang="en-US" smtClean="0"/>
              <a:t>6/11/2022</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5313980-1BE3-4D88-8E99-C8DB851911D4}" type="slidenum">
              <a:rPr lang="en-US" smtClean="0"/>
              <a:t>‹#›</a:t>
            </a:fld>
            <a:endParaRPr lang="en-US"/>
          </a:p>
        </p:txBody>
      </p:sp>
    </p:spTree>
    <p:extLst>
      <p:ext uri="{BB962C8B-B14F-4D97-AF65-F5344CB8AC3E}">
        <p14:creationId xmlns:p14="http://schemas.microsoft.com/office/powerpoint/2010/main" val="2886182845"/>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1D04-249B-46E2-9FAF-8DF29CC445DB}"/>
              </a:ext>
            </a:extLst>
          </p:cNvPr>
          <p:cNvSpPr>
            <a:spLocks noGrp="1"/>
          </p:cNvSpPr>
          <p:nvPr>
            <p:ph type="ctrTitle"/>
          </p:nvPr>
        </p:nvSpPr>
        <p:spPr>
          <a:xfrm>
            <a:off x="732962" y="1103322"/>
            <a:ext cx="6960759" cy="2308324"/>
          </a:xfrm>
        </p:spPr>
        <p:txBody>
          <a:bodyPr>
            <a:spAutoFit/>
          </a:bodyPr>
          <a:lstStyle/>
          <a:p>
            <a:pPr algn="l"/>
            <a:r>
              <a:rPr lang="en-US" sz="7200" dirty="0">
                <a:solidFill>
                  <a:schemeClr val="tx1"/>
                </a:solidFill>
                <a:latin typeface="Quire Sans SemiBold" panose="020B0702040400020003" pitchFamily="34" charset="0"/>
              </a:rPr>
              <a:t>Why Did They Crucify Jesus?</a:t>
            </a:r>
          </a:p>
        </p:txBody>
      </p:sp>
      <p:sp>
        <p:nvSpPr>
          <p:cNvPr id="3" name="Subtitle 2">
            <a:extLst>
              <a:ext uri="{FF2B5EF4-FFF2-40B4-BE49-F238E27FC236}">
                <a16:creationId xmlns:a16="http://schemas.microsoft.com/office/drawing/2014/main" id="{728B1921-F533-4F9E-8BF6-80EC4D451D77}"/>
              </a:ext>
            </a:extLst>
          </p:cNvPr>
          <p:cNvSpPr>
            <a:spLocks noGrp="1"/>
          </p:cNvSpPr>
          <p:nvPr>
            <p:ph type="subTitle" idx="1"/>
          </p:nvPr>
        </p:nvSpPr>
        <p:spPr>
          <a:xfrm>
            <a:off x="3024105" y="4227351"/>
            <a:ext cx="6112077" cy="1446550"/>
          </a:xfrm>
        </p:spPr>
        <p:txBody>
          <a:bodyPr>
            <a:spAutoFit/>
          </a:bodyPr>
          <a:lstStyle/>
          <a:p>
            <a:pPr algn="l"/>
            <a:r>
              <a:rPr lang="en-US" sz="4400" i="1" dirty="0">
                <a:solidFill>
                  <a:schemeClr val="tx1"/>
                </a:solidFill>
                <a:latin typeface="Quire Sans" panose="020B0502040400020003" pitchFamily="34" charset="0"/>
              </a:rPr>
              <a:t>Scripture Reading:</a:t>
            </a:r>
            <a:br>
              <a:rPr lang="en-US" sz="4400" i="1" dirty="0">
                <a:solidFill>
                  <a:schemeClr val="tx1"/>
                </a:solidFill>
                <a:latin typeface="Quire Sans" panose="020B0502040400020003" pitchFamily="34" charset="0"/>
              </a:rPr>
            </a:br>
            <a:r>
              <a:rPr lang="en-US" sz="4400" i="1" dirty="0">
                <a:solidFill>
                  <a:schemeClr val="tx1"/>
                </a:solidFill>
                <a:latin typeface="Quire Sans" panose="020B0502040400020003" pitchFamily="34" charset="0"/>
              </a:rPr>
              <a:t>John 15:18-25</a:t>
            </a:r>
          </a:p>
        </p:txBody>
      </p:sp>
    </p:spTree>
    <p:extLst>
      <p:ext uri="{BB962C8B-B14F-4D97-AF65-F5344CB8AC3E}">
        <p14:creationId xmlns:p14="http://schemas.microsoft.com/office/powerpoint/2010/main" val="2015680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797011" y="375313"/>
            <a:ext cx="7549977" cy="923330"/>
          </a:xfrm>
        </p:spPr>
        <p:txBody>
          <a:bodyPr>
            <a:spAutoFit/>
          </a:bodyPr>
          <a:lstStyle/>
          <a:p>
            <a:r>
              <a:rPr lang="en-US" sz="5400" dirty="0">
                <a:solidFill>
                  <a:srgbClr val="FF0000"/>
                </a:solidFill>
                <a:latin typeface="Quire Sans SemiBold" panose="020B0702040400020003" pitchFamily="34" charset="0"/>
              </a:rPr>
              <a:t>A Warning to the Church</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84842" y="1554481"/>
            <a:ext cx="8963908" cy="5129609"/>
          </a:xfrm>
        </p:spPr>
        <p:txBody>
          <a:bodyPr wrap="square">
            <a:spAutoFit/>
          </a:bodyPr>
          <a:lstStyle/>
          <a:p>
            <a:r>
              <a:rPr lang="en-US" sz="4400" dirty="0">
                <a:solidFill>
                  <a:schemeClr val="tx1"/>
                </a:solidFill>
                <a:highlight>
                  <a:srgbClr val="FFFF00"/>
                </a:highlight>
                <a:latin typeface="Quire Sans SemiBold" panose="020B0702040400020003" pitchFamily="34" charset="0"/>
              </a:rPr>
              <a:t>Beware of ignorance:</a:t>
            </a:r>
            <a:br>
              <a:rPr lang="en-US" sz="4400" dirty="0">
                <a:solidFill>
                  <a:schemeClr val="tx1"/>
                </a:solidFill>
                <a:latin typeface="Quire Sans SemiBold" panose="020B0702040400020003" pitchFamily="34" charset="0"/>
              </a:rPr>
            </a:br>
            <a:r>
              <a:rPr lang="en-US" sz="4400" dirty="0">
                <a:solidFill>
                  <a:schemeClr val="tx1"/>
                </a:solidFill>
                <a:highlight>
                  <a:srgbClr val="FFFF00"/>
                </a:highlight>
                <a:latin typeface="Quire Sans SemiBold" panose="020B0702040400020003" pitchFamily="34" charset="0"/>
              </a:rPr>
              <a:t>Not accepted on Judgment Day</a:t>
            </a:r>
            <a:endParaRPr lang="en-US" sz="4400" dirty="0">
              <a:solidFill>
                <a:schemeClr val="tx1"/>
              </a:solidFill>
              <a:highlight>
                <a:srgbClr val="FFFF00"/>
              </a:highlight>
              <a:latin typeface="Quire Sans" panose="020B0502040400020003" pitchFamily="34" charset="0"/>
            </a:endParaRPr>
          </a:p>
          <a:p>
            <a:pPr lvl="1" indent="-395288"/>
            <a:r>
              <a:rPr lang="en-US" sz="4200" dirty="0">
                <a:solidFill>
                  <a:schemeClr val="tx1"/>
                </a:solidFill>
                <a:latin typeface="Quire Sans" panose="020B0502040400020003" pitchFamily="34" charset="0"/>
              </a:rPr>
              <a:t>House of Israel. Acts 3:17-19</a:t>
            </a:r>
          </a:p>
          <a:p>
            <a:pPr lvl="1" indent="-395288"/>
            <a:r>
              <a:rPr lang="en-US" sz="4200" dirty="0">
                <a:solidFill>
                  <a:schemeClr val="tx1"/>
                </a:solidFill>
                <a:latin typeface="Quire Sans" panose="020B0502040400020003" pitchFamily="34" charset="0"/>
              </a:rPr>
              <a:t>All of us. Acts 17:30-31</a:t>
            </a:r>
          </a:p>
          <a:p>
            <a:pPr lvl="1" indent="-395288"/>
            <a:r>
              <a:rPr lang="en-US" sz="4200" dirty="0">
                <a:solidFill>
                  <a:schemeClr val="tx1"/>
                </a:solidFill>
                <a:latin typeface="Quire Sans" panose="020B0502040400020003" pitchFamily="34" charset="0"/>
              </a:rPr>
              <a:t>“But I didn’t know!” Romans 1:18-22</a:t>
            </a:r>
          </a:p>
          <a:p>
            <a:pPr lvl="2" indent="-395288"/>
            <a:r>
              <a:rPr lang="en-US" sz="4000" spc="-50" dirty="0">
                <a:solidFill>
                  <a:schemeClr val="tx1"/>
                </a:solidFill>
                <a:latin typeface="Quire Sans" panose="020B0502040400020003" pitchFamily="34" charset="0"/>
              </a:rPr>
              <a:t>Commanded to understand. Ephesians 5:17</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10</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58619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2" presetClass="entr" presetSubtype="0" fill="hold" nodeType="afterEffect">
                                  <p:stCondLst>
                                    <p:cond delay="300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982749" y="308638"/>
            <a:ext cx="7178502" cy="923330"/>
          </a:xfrm>
        </p:spPr>
        <p:txBody>
          <a:bodyPr>
            <a:spAutoFit/>
          </a:bodyPr>
          <a:lstStyle/>
          <a:p>
            <a:r>
              <a:rPr lang="en-US" sz="5400" dirty="0">
                <a:solidFill>
                  <a:srgbClr val="FF0000"/>
                </a:solidFill>
                <a:latin typeface="Quire Sans SemiBold" panose="020B0702040400020003" pitchFamily="34" charset="0"/>
              </a:rPr>
              <a:t>A Warning to the Church</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85724" y="1396746"/>
            <a:ext cx="8963026" cy="5324535"/>
          </a:xfrm>
        </p:spPr>
        <p:txBody>
          <a:bodyPr wrap="square">
            <a:spAutoFit/>
          </a:bodyPr>
          <a:lstStyle/>
          <a:p>
            <a:pPr>
              <a:spcBef>
                <a:spcPts val="0"/>
              </a:spcBef>
            </a:pPr>
            <a:r>
              <a:rPr lang="en-US" sz="4400" spc="-50" dirty="0">
                <a:solidFill>
                  <a:schemeClr val="tx1"/>
                </a:solidFill>
                <a:highlight>
                  <a:srgbClr val="FFFF00"/>
                </a:highlight>
                <a:latin typeface="Quire Sans SemiBold" panose="020B0702040400020003"/>
              </a:rPr>
              <a:t>Resisting truth brings condemnation. Acts 7:51</a:t>
            </a:r>
          </a:p>
          <a:p>
            <a:pPr lvl="1" indent="-395288">
              <a:spcBef>
                <a:spcPts val="0"/>
              </a:spcBef>
            </a:pPr>
            <a:r>
              <a:rPr lang="en-US" sz="4200" dirty="0">
                <a:solidFill>
                  <a:schemeClr val="tx1"/>
                </a:solidFill>
                <a:latin typeface="Quire Sans SemiBold" panose="020B0702040400020003"/>
              </a:rPr>
              <a:t>They did not want to hear the truth, so they murdered the Messenger.</a:t>
            </a:r>
          </a:p>
          <a:p>
            <a:pPr lvl="1" indent="-395288">
              <a:spcBef>
                <a:spcPts val="0"/>
              </a:spcBef>
            </a:pPr>
            <a:r>
              <a:rPr lang="en-US" sz="4200" dirty="0">
                <a:solidFill>
                  <a:schemeClr val="tx1"/>
                </a:solidFill>
                <a:latin typeface="Quire Sans SemiBold" panose="020B0702040400020003"/>
              </a:rPr>
              <a:t>Many still do not. 2 Timothy 4:3-4</a:t>
            </a:r>
          </a:p>
          <a:p>
            <a:pPr lvl="1" indent="-395288">
              <a:spcBef>
                <a:spcPts val="0"/>
              </a:spcBef>
            </a:pPr>
            <a:r>
              <a:rPr lang="en-US" sz="4200" dirty="0">
                <a:solidFill>
                  <a:schemeClr val="tx1"/>
                </a:solidFill>
                <a:latin typeface="Quire Sans SemiBold" panose="020B0702040400020003"/>
              </a:rPr>
              <a:t>How do we react when truth cuts</a:t>
            </a:r>
            <a:br>
              <a:rPr lang="en-US" sz="4200" dirty="0">
                <a:solidFill>
                  <a:schemeClr val="tx1"/>
                </a:solidFill>
                <a:latin typeface="Quire Sans SemiBold" panose="020B0702040400020003"/>
              </a:rPr>
            </a:br>
            <a:r>
              <a:rPr lang="en-US" sz="4200" dirty="0">
                <a:solidFill>
                  <a:schemeClr val="tx1"/>
                </a:solidFill>
                <a:latin typeface="Quire Sans SemiBold" panose="020B0702040400020003"/>
              </a:rPr>
              <a:t>us to the heart? Acts 2:37 or</a:t>
            </a:r>
            <a:br>
              <a:rPr lang="en-US" sz="4200" dirty="0">
                <a:solidFill>
                  <a:schemeClr val="tx1"/>
                </a:solidFill>
                <a:latin typeface="Quire Sans SemiBold" panose="020B0702040400020003"/>
              </a:rPr>
            </a:br>
            <a:r>
              <a:rPr lang="en-US" sz="4200" dirty="0">
                <a:solidFill>
                  <a:schemeClr val="tx1"/>
                </a:solidFill>
                <a:latin typeface="Quire Sans SemiBold" panose="020B0702040400020003"/>
              </a:rPr>
              <a:t>Acts 7:54</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11</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1984624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200024" y="318543"/>
            <a:ext cx="8686801" cy="3170099"/>
          </a:xfrm>
        </p:spPr>
        <p:txBody>
          <a:bodyPr>
            <a:spAutoFit/>
          </a:bodyPr>
          <a:lstStyle/>
          <a:p>
            <a:r>
              <a:rPr lang="en-US" sz="6000" dirty="0">
                <a:solidFill>
                  <a:srgbClr val="FF0000"/>
                </a:solidFill>
                <a:latin typeface="Quire Sans SemiBold" panose="020B0702040400020003" pitchFamily="34" charset="0"/>
              </a:rPr>
              <a:t>Beware of Hypocrisy</a:t>
            </a:r>
            <a:br>
              <a:rPr lang="en-US" sz="6000" dirty="0">
                <a:solidFill>
                  <a:srgbClr val="FF0000"/>
                </a:solidFill>
                <a:latin typeface="Quire Sans SemiBold" panose="020B0702040400020003" pitchFamily="34" charset="0"/>
              </a:rPr>
            </a:br>
            <a:r>
              <a:rPr lang="en-US" sz="2800" dirty="0">
                <a:solidFill>
                  <a:srgbClr val="FF0000"/>
                </a:solidFill>
                <a:latin typeface="Quire Sans SemiBold" panose="020B0702040400020003" pitchFamily="34" charset="0"/>
              </a:rPr>
              <a:t>Luke 12:1, </a:t>
            </a:r>
            <a:r>
              <a:rPr lang="en-US" sz="2800" i="1" dirty="0">
                <a:solidFill>
                  <a:srgbClr val="FF0000"/>
                </a:solidFill>
                <a:latin typeface="Quire Sans SemiBold" panose="020B0702040400020003" pitchFamily="34" charset="0"/>
              </a:rPr>
              <a:t>“In the mean time, when the many thousands of the multitude were gathered together, insomuch that they trod one upon one another, he began to say unto his disciples first of all, Beware ye of the leaven of the Pharisees, which is hypocrisy.”</a:t>
            </a:r>
            <a:endParaRPr lang="en-US" sz="5400" dirty="0">
              <a:solidFill>
                <a:srgbClr val="FF0000"/>
              </a:solidFill>
              <a:latin typeface="Quire Sans SemiBold" panose="020B0702040400020003" pitchFamily="34" charset="0"/>
            </a:endParaRP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200024" y="3636598"/>
            <a:ext cx="8508111" cy="2431435"/>
          </a:xfrm>
        </p:spPr>
        <p:txBody>
          <a:bodyPr>
            <a:spAutoFit/>
          </a:bodyPr>
          <a:lstStyle/>
          <a:p>
            <a:pPr>
              <a:spcBef>
                <a:spcPts val="1200"/>
              </a:spcBef>
            </a:pPr>
            <a:r>
              <a:rPr lang="en-US" sz="4400" spc="-50" dirty="0">
                <a:solidFill>
                  <a:schemeClr val="tx1"/>
                </a:solidFill>
                <a:latin typeface="Quire Sans" panose="020B0502040400020003" pitchFamily="34" charset="0"/>
              </a:rPr>
              <a:t>Subverts truth in unbelief.</a:t>
            </a:r>
          </a:p>
          <a:p>
            <a:pPr>
              <a:spcBef>
                <a:spcPts val="1200"/>
              </a:spcBef>
            </a:pPr>
            <a:r>
              <a:rPr lang="en-US" sz="4400" spc="-50" dirty="0">
                <a:solidFill>
                  <a:schemeClr val="tx1"/>
                </a:solidFill>
                <a:latin typeface="Quire Sans" panose="020B0502040400020003" pitchFamily="34" charset="0"/>
              </a:rPr>
              <a:t>Justifies immorality in ignorance.</a:t>
            </a:r>
          </a:p>
          <a:p>
            <a:pPr>
              <a:spcBef>
                <a:spcPts val="1200"/>
              </a:spcBef>
            </a:pPr>
            <a:r>
              <a:rPr lang="en-US" sz="4400" dirty="0">
                <a:solidFill>
                  <a:schemeClr val="tx1"/>
                </a:solidFill>
                <a:latin typeface="Quire Sans" panose="020B0502040400020003" pitchFamily="34" charset="0"/>
              </a:rPr>
              <a:t>Do not crucify the Savior!</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12</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3241940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A8B2E-4838-A71C-90C5-00EEC03B9205}"/>
              </a:ext>
            </a:extLst>
          </p:cNvPr>
          <p:cNvSpPr>
            <a:spLocks noGrp="1"/>
          </p:cNvSpPr>
          <p:nvPr>
            <p:ph type="title"/>
          </p:nvPr>
        </p:nvSpPr>
        <p:spPr>
          <a:xfrm>
            <a:off x="609599" y="609600"/>
            <a:ext cx="6347713" cy="1015663"/>
          </a:xfrm>
        </p:spPr>
        <p:txBody>
          <a:bodyPr>
            <a:spAutoFit/>
          </a:bodyPr>
          <a:lstStyle/>
          <a:p>
            <a:r>
              <a:rPr lang="en-US" sz="6000" dirty="0">
                <a:solidFill>
                  <a:srgbClr val="FF0000"/>
                </a:solidFill>
                <a:latin typeface="Quire Sans SemiBold" panose="020B0702040400020003" pitchFamily="34" charset="0"/>
              </a:rPr>
              <a:t>Acts 2:36</a:t>
            </a:r>
          </a:p>
        </p:txBody>
      </p:sp>
      <p:sp>
        <p:nvSpPr>
          <p:cNvPr id="3" name="Content Placeholder 2">
            <a:extLst>
              <a:ext uri="{FF2B5EF4-FFF2-40B4-BE49-F238E27FC236}">
                <a16:creationId xmlns:a16="http://schemas.microsoft.com/office/drawing/2014/main" id="{7E4FD5A9-391F-803F-6F22-C3BFBE662E96}"/>
              </a:ext>
            </a:extLst>
          </p:cNvPr>
          <p:cNvSpPr>
            <a:spLocks noGrp="1"/>
          </p:cNvSpPr>
          <p:nvPr>
            <p:ph idx="1"/>
          </p:nvPr>
        </p:nvSpPr>
        <p:spPr>
          <a:xfrm>
            <a:off x="609599" y="2160590"/>
            <a:ext cx="8258176" cy="3880773"/>
          </a:xfrm>
        </p:spPr>
        <p:txBody>
          <a:bodyPr>
            <a:spAutoFit/>
          </a:bodyPr>
          <a:lstStyle/>
          <a:p>
            <a:pPr marL="0" indent="0">
              <a:spcBef>
                <a:spcPts val="0"/>
              </a:spcBef>
              <a:spcAft>
                <a:spcPts val="1000"/>
              </a:spcAft>
              <a:buNone/>
            </a:pPr>
            <a:r>
              <a:rPr lang="en-US" sz="4800" i="1" dirty="0">
                <a:solidFill>
                  <a:schemeClr val="tx1"/>
                </a:solidFill>
                <a:latin typeface="Quire Sans" panose="020B0502040400020003" pitchFamily="34" charset="0"/>
              </a:rPr>
              <a:t>“Let all the house of Israel therefore know assuredly, that God hath made him both Lord and Christ, this Jesus whom ye crucified.”</a:t>
            </a:r>
          </a:p>
        </p:txBody>
      </p:sp>
      <p:sp>
        <p:nvSpPr>
          <p:cNvPr id="5" name="Slide Number Placeholder 4">
            <a:extLst>
              <a:ext uri="{FF2B5EF4-FFF2-40B4-BE49-F238E27FC236}">
                <a16:creationId xmlns:a16="http://schemas.microsoft.com/office/drawing/2014/main" id="{B0571A8D-94AA-723F-D0B9-832677799B97}"/>
              </a:ext>
            </a:extLst>
          </p:cNvPr>
          <p:cNvSpPr>
            <a:spLocks noGrp="1"/>
          </p:cNvSpPr>
          <p:nvPr>
            <p:ph type="sldNum" sz="quarter" idx="12"/>
          </p:nvPr>
        </p:nvSpPr>
        <p:spPr>
          <a:xfrm>
            <a:off x="9766322" y="6427423"/>
            <a:ext cx="683339" cy="365125"/>
          </a:xfrm>
        </p:spPr>
        <p:txBody>
          <a:body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2</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1779818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610659" y="263817"/>
            <a:ext cx="7625118" cy="1631216"/>
          </a:xfrm>
        </p:spPr>
        <p:txBody>
          <a:bodyPr>
            <a:spAutoFit/>
          </a:bodyPr>
          <a:lstStyle/>
          <a:p>
            <a:r>
              <a:rPr lang="en-US" sz="5000" dirty="0">
                <a:solidFill>
                  <a:srgbClr val="FF0000"/>
                </a:solidFill>
                <a:latin typeface="Quire Sans SemiBold" panose="020B0702040400020003" pitchFamily="34" charset="0"/>
              </a:rPr>
              <a:t>They Crucified Jesus Because of Unbelief. </a:t>
            </a:r>
            <a:r>
              <a:rPr lang="en-US" sz="4800" dirty="0">
                <a:solidFill>
                  <a:srgbClr val="FF0000"/>
                </a:solidFill>
                <a:latin typeface="Quire Sans SemiBold" panose="020B0702040400020003" pitchFamily="34" charset="0"/>
              </a:rPr>
              <a:t>Isaiah 53:1-3</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124884" y="2041698"/>
            <a:ext cx="8596668" cy="4361985"/>
          </a:xfrm>
        </p:spPr>
        <p:txBody>
          <a:bodyPr>
            <a:spAutoFit/>
          </a:bodyPr>
          <a:lstStyle/>
          <a:p>
            <a:r>
              <a:rPr lang="en-US" sz="4400" dirty="0">
                <a:solidFill>
                  <a:schemeClr val="tx1"/>
                </a:solidFill>
                <a:highlight>
                  <a:srgbClr val="FFFF00"/>
                </a:highlight>
                <a:latin typeface="Quire Sans SemiBold" panose="020B0702040400020003"/>
              </a:rPr>
              <a:t>The rulers. 1 Corinthians 2:7-9</a:t>
            </a:r>
          </a:p>
          <a:p>
            <a:pPr lvl="1"/>
            <a:r>
              <a:rPr lang="en-US" sz="4200" dirty="0">
                <a:solidFill>
                  <a:schemeClr val="tx1"/>
                </a:solidFill>
                <a:latin typeface="Quire Sans SemiBold" panose="020B0702040400020003"/>
              </a:rPr>
              <a:t>Self-interest of political survival. John 7:32, 45-52; 11:47-53</a:t>
            </a:r>
          </a:p>
          <a:p>
            <a:pPr lvl="1"/>
            <a:r>
              <a:rPr lang="en-US" sz="4200" dirty="0">
                <a:solidFill>
                  <a:schemeClr val="tx1"/>
                </a:solidFill>
                <a:latin typeface="Quire Sans SemiBold" panose="020B0702040400020003"/>
              </a:rPr>
              <a:t>Refused to confess. John 12:42-44</a:t>
            </a:r>
          </a:p>
          <a:p>
            <a:pPr lvl="1"/>
            <a:r>
              <a:rPr lang="en-US" sz="4200" dirty="0">
                <a:solidFill>
                  <a:schemeClr val="tx1"/>
                </a:solidFill>
                <a:latin typeface="Quire Sans SemiBold" panose="020B0702040400020003"/>
              </a:rPr>
              <a:t>Hard hearts, stiff-necked, and self-righteous. Acts 7:51-52</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3</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415306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3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nodeType="afterEffect">
                                  <p:stCondLst>
                                    <p:cond delay="20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772999" y="222913"/>
            <a:ext cx="7640606" cy="1631216"/>
          </a:xfrm>
        </p:spPr>
        <p:txBody>
          <a:bodyPr wrap="square">
            <a:spAutoFit/>
          </a:bodyPr>
          <a:lstStyle/>
          <a:p>
            <a:r>
              <a:rPr lang="en-US" sz="5000" dirty="0">
                <a:solidFill>
                  <a:srgbClr val="FF0000"/>
                </a:solidFill>
                <a:latin typeface="Quire Sans SemiBold" panose="020B0702040400020003" pitchFamily="34" charset="0"/>
              </a:rPr>
              <a:t>They Crucified Jesus Because of Unbelief. </a:t>
            </a:r>
            <a:r>
              <a:rPr lang="en-US" sz="4800" dirty="0">
                <a:solidFill>
                  <a:srgbClr val="FF0000"/>
                </a:solidFill>
                <a:latin typeface="Quire Sans SemiBold" panose="020B0702040400020003" pitchFamily="34" charset="0"/>
              </a:rPr>
              <a:t>Isaiah 53:1-3</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141403" y="2502930"/>
            <a:ext cx="8889476" cy="3611245"/>
          </a:xfrm>
        </p:spPr>
        <p:txBody>
          <a:bodyPr wrap="square">
            <a:spAutoFit/>
          </a:bodyPr>
          <a:lstStyle/>
          <a:p>
            <a:r>
              <a:rPr lang="en-US" sz="4400" dirty="0">
                <a:solidFill>
                  <a:schemeClr val="tx1"/>
                </a:solidFill>
                <a:highlight>
                  <a:srgbClr val="FFFF00"/>
                </a:highlight>
                <a:latin typeface="Quire Sans SemiBold" panose="020B0702040400020003" pitchFamily="34" charset="0"/>
              </a:rPr>
              <a:t>The people.</a:t>
            </a:r>
            <a:r>
              <a:rPr lang="en-US" sz="4400" dirty="0">
                <a:solidFill>
                  <a:schemeClr val="tx1"/>
                </a:solidFill>
                <a:highlight>
                  <a:srgbClr val="FFFF00"/>
                </a:highlight>
                <a:latin typeface="Quire Sans" panose="020B0502040400020003" pitchFamily="34" charset="0"/>
              </a:rPr>
              <a:t> John 12:37-38</a:t>
            </a:r>
          </a:p>
          <a:p>
            <a:pPr lvl="1"/>
            <a:r>
              <a:rPr lang="en-US" sz="4200" dirty="0">
                <a:solidFill>
                  <a:schemeClr val="tx1"/>
                </a:solidFill>
                <a:latin typeface="Quire Sans" panose="020B0502040400020003" pitchFamily="34" charset="0"/>
              </a:rPr>
              <a:t>Many ran after Him for the wrong reasons. John 6:15, 26-27, 41, 60, 66</a:t>
            </a:r>
          </a:p>
          <a:p>
            <a:pPr lvl="1"/>
            <a:r>
              <a:rPr lang="en-US" sz="4200" dirty="0">
                <a:solidFill>
                  <a:schemeClr val="tx1"/>
                </a:solidFill>
                <a:latin typeface="Quire Sans" panose="020B0502040400020003" pitchFamily="34" charset="0"/>
              </a:rPr>
              <a:t>Mob mentality. Matthew 27:20-25</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4</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351618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711627" y="222913"/>
            <a:ext cx="7750002" cy="1631216"/>
          </a:xfrm>
        </p:spPr>
        <p:txBody>
          <a:bodyPr>
            <a:spAutoFit/>
          </a:bodyPr>
          <a:lstStyle/>
          <a:p>
            <a:r>
              <a:rPr lang="en-US" sz="5000" dirty="0">
                <a:solidFill>
                  <a:srgbClr val="FF0000"/>
                </a:solidFill>
                <a:latin typeface="Quire Sans SemiBold" panose="020B0702040400020003" pitchFamily="34" charset="0"/>
              </a:rPr>
              <a:t>They Crucified Jesus Because of Ignorance. </a:t>
            </a:r>
            <a:r>
              <a:rPr lang="en-US" sz="4800" dirty="0">
                <a:solidFill>
                  <a:srgbClr val="FF0000"/>
                </a:solidFill>
                <a:latin typeface="Quire Sans SemiBold" panose="020B0702040400020003" pitchFamily="34" charset="0"/>
              </a:rPr>
              <a:t>Acts 3:17</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352425" y="2302905"/>
            <a:ext cx="8458200" cy="4385816"/>
          </a:xfrm>
        </p:spPr>
        <p:txBody>
          <a:bodyPr>
            <a:spAutoFit/>
          </a:bodyPr>
          <a:lstStyle/>
          <a:p>
            <a:r>
              <a:rPr lang="en-US" sz="4400" dirty="0">
                <a:solidFill>
                  <a:schemeClr val="tx1"/>
                </a:solidFill>
                <a:highlight>
                  <a:srgbClr val="FFFF00"/>
                </a:highlight>
                <a:latin typeface="Quire Sans SemiBold" panose="020B0702040400020003" pitchFamily="34" charset="0"/>
              </a:rPr>
              <a:t>Ignored the prophets.</a:t>
            </a:r>
            <a:r>
              <a:rPr lang="en-US" sz="4400" dirty="0">
                <a:solidFill>
                  <a:schemeClr val="tx1"/>
                </a:solidFill>
                <a:highlight>
                  <a:srgbClr val="FFFF00"/>
                </a:highlight>
                <a:latin typeface="Quire Sans" panose="020B0502040400020003" pitchFamily="34" charset="0"/>
              </a:rPr>
              <a:t> Acts 3:18</a:t>
            </a:r>
          </a:p>
          <a:p>
            <a:pPr lvl="1" indent="-395288"/>
            <a:r>
              <a:rPr lang="en-US" sz="4200" dirty="0">
                <a:solidFill>
                  <a:schemeClr val="tx1"/>
                </a:solidFill>
                <a:latin typeface="Quire Sans" panose="020B0502040400020003" pitchFamily="34" charset="0"/>
              </a:rPr>
              <a:t>Messiah’s salvation. Acts 2:21</a:t>
            </a:r>
          </a:p>
          <a:p>
            <a:pPr lvl="1" indent="-395288"/>
            <a:r>
              <a:rPr lang="en-US" sz="4200" dirty="0">
                <a:solidFill>
                  <a:schemeClr val="tx1"/>
                </a:solidFill>
                <a:latin typeface="Quire Sans" panose="020B0502040400020003" pitchFamily="34" charset="0"/>
              </a:rPr>
              <a:t>Messiah’s resurrection.</a:t>
            </a:r>
            <a:br>
              <a:rPr lang="en-US" sz="4200" dirty="0">
                <a:solidFill>
                  <a:schemeClr val="tx1"/>
                </a:solidFill>
                <a:latin typeface="Quire Sans" panose="020B0502040400020003" pitchFamily="34" charset="0"/>
              </a:rPr>
            </a:br>
            <a:r>
              <a:rPr lang="en-US" sz="4200" dirty="0">
                <a:solidFill>
                  <a:schemeClr val="tx1"/>
                </a:solidFill>
                <a:latin typeface="Quire Sans" panose="020B0502040400020003" pitchFamily="34" charset="0"/>
              </a:rPr>
              <a:t>Acts 2:24-31</a:t>
            </a:r>
          </a:p>
          <a:p>
            <a:pPr lvl="1" indent="-395288"/>
            <a:r>
              <a:rPr lang="en-US" sz="4200" dirty="0">
                <a:solidFill>
                  <a:schemeClr val="tx1"/>
                </a:solidFill>
                <a:latin typeface="Quire Sans" panose="020B0502040400020003" pitchFamily="34" charset="0"/>
              </a:rPr>
              <a:t>Messiah’s exaltation.</a:t>
            </a:r>
            <a:br>
              <a:rPr lang="en-US" sz="4200" dirty="0">
                <a:solidFill>
                  <a:schemeClr val="tx1"/>
                </a:solidFill>
                <a:latin typeface="Quire Sans" panose="020B0502040400020003" pitchFamily="34" charset="0"/>
              </a:rPr>
            </a:br>
            <a:r>
              <a:rPr lang="en-US" sz="4200" dirty="0">
                <a:solidFill>
                  <a:schemeClr val="tx1"/>
                </a:solidFill>
                <a:latin typeface="Quire Sans" panose="020B0502040400020003" pitchFamily="34" charset="0"/>
              </a:rPr>
              <a:t>Acts 2:30, 33-35</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5</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258845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711627" y="317196"/>
            <a:ext cx="7750002" cy="1631216"/>
          </a:xfrm>
        </p:spPr>
        <p:txBody>
          <a:bodyPr>
            <a:spAutoFit/>
          </a:bodyPr>
          <a:lstStyle/>
          <a:p>
            <a:r>
              <a:rPr lang="en-US" sz="5000" dirty="0">
                <a:solidFill>
                  <a:srgbClr val="FF0000"/>
                </a:solidFill>
                <a:latin typeface="Quire Sans SemiBold" panose="020B0702040400020003" pitchFamily="34" charset="0"/>
              </a:rPr>
              <a:t>They Crucified Jesus Because of Ignorance. </a:t>
            </a:r>
            <a:r>
              <a:rPr lang="en-US" sz="4800" dirty="0">
                <a:solidFill>
                  <a:srgbClr val="FF0000"/>
                </a:solidFill>
                <a:latin typeface="Quire Sans SemiBold" panose="020B0702040400020003" pitchFamily="34" charset="0"/>
              </a:rPr>
              <a:t>Acts 3:17</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0" y="2952778"/>
            <a:ext cx="9143999" cy="2318583"/>
          </a:xfrm>
        </p:spPr>
        <p:txBody>
          <a:bodyPr wrap="square">
            <a:spAutoFit/>
          </a:bodyPr>
          <a:lstStyle/>
          <a:p>
            <a:r>
              <a:rPr lang="en-US" sz="4400" dirty="0">
                <a:solidFill>
                  <a:schemeClr val="tx1"/>
                </a:solidFill>
                <a:highlight>
                  <a:srgbClr val="FFFF00"/>
                </a:highlight>
                <a:latin typeface="Quire Sans SemiBold" panose="020B0702040400020003" pitchFamily="34" charset="0"/>
              </a:rPr>
              <a:t>Ignored His words.</a:t>
            </a:r>
            <a:r>
              <a:rPr lang="en-US" sz="4400" dirty="0">
                <a:solidFill>
                  <a:schemeClr val="tx1"/>
                </a:solidFill>
                <a:highlight>
                  <a:srgbClr val="FFFF00"/>
                </a:highlight>
                <a:latin typeface="Quire Sans" panose="020B0502040400020003" pitchFamily="34" charset="0"/>
              </a:rPr>
              <a:t> </a:t>
            </a:r>
            <a:r>
              <a:rPr lang="en-US" sz="4400" spc="-60" dirty="0">
                <a:solidFill>
                  <a:schemeClr val="tx1"/>
                </a:solidFill>
                <a:highlight>
                  <a:srgbClr val="FFFF00"/>
                </a:highlight>
                <a:latin typeface="Quire Sans" panose="020B0502040400020003" pitchFamily="34" charset="0"/>
              </a:rPr>
              <a:t>John 7:46; 8:37-40</a:t>
            </a:r>
          </a:p>
          <a:p>
            <a:pPr lvl="1" indent="-395288"/>
            <a:r>
              <a:rPr lang="en-US" sz="4200" dirty="0">
                <a:solidFill>
                  <a:schemeClr val="tx1"/>
                </a:solidFill>
                <a:latin typeface="Quire Sans" panose="020B0502040400020003" pitchFamily="34" charset="0"/>
              </a:rPr>
              <a:t>Word of God. John 1:1, 14</a:t>
            </a:r>
          </a:p>
          <a:p>
            <a:pPr lvl="1" indent="-395288"/>
            <a:r>
              <a:rPr lang="en-US" sz="4200" dirty="0">
                <a:solidFill>
                  <a:schemeClr val="tx1"/>
                </a:solidFill>
                <a:latin typeface="Quire Sans" panose="020B0502040400020003" pitchFamily="34" charset="0"/>
              </a:rPr>
              <a:t>Words of eternal life. John 6:68</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6</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289507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6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8000"/>
                            </p:stCondLst>
                            <p:childTnLst>
                              <p:par>
                                <p:cTn id="17" presetID="42" presetClass="entr" presetSubtype="0" fill="hold" nodeType="afterEffect">
                                  <p:stCondLst>
                                    <p:cond delay="30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349376" y="317196"/>
            <a:ext cx="7934326" cy="1631216"/>
          </a:xfrm>
        </p:spPr>
        <p:txBody>
          <a:bodyPr>
            <a:spAutoFit/>
          </a:bodyPr>
          <a:lstStyle/>
          <a:p>
            <a:r>
              <a:rPr lang="en-US" sz="5000" dirty="0">
                <a:solidFill>
                  <a:srgbClr val="FF0000"/>
                </a:solidFill>
                <a:latin typeface="Quire Sans SemiBold" panose="020B0702040400020003" pitchFamily="34" charset="0"/>
              </a:rPr>
              <a:t>They Crucified Jesus Because of Ignorance. </a:t>
            </a:r>
            <a:r>
              <a:rPr lang="en-US" sz="4800" dirty="0">
                <a:solidFill>
                  <a:srgbClr val="FF0000"/>
                </a:solidFill>
                <a:latin typeface="Quire Sans SemiBold" panose="020B0702040400020003" pitchFamily="34" charset="0"/>
              </a:rPr>
              <a:t>Acts 3:17</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180974" y="2459736"/>
            <a:ext cx="8271130" cy="3642023"/>
          </a:xfrm>
        </p:spPr>
        <p:txBody>
          <a:bodyPr>
            <a:spAutoFit/>
          </a:bodyPr>
          <a:lstStyle/>
          <a:p>
            <a:r>
              <a:rPr lang="en-US" sz="4400" dirty="0">
                <a:solidFill>
                  <a:schemeClr val="tx1"/>
                </a:solidFill>
                <a:highlight>
                  <a:srgbClr val="FFFF00"/>
                </a:highlight>
                <a:latin typeface="Quire Sans SemiBold" panose="020B0702040400020003" pitchFamily="34" charset="0"/>
              </a:rPr>
              <a:t>Ignored His works</a:t>
            </a:r>
            <a:r>
              <a:rPr lang="en-US" sz="4400" dirty="0">
                <a:solidFill>
                  <a:schemeClr val="tx1"/>
                </a:solidFill>
                <a:highlight>
                  <a:srgbClr val="FFFF00"/>
                </a:highlight>
                <a:latin typeface="Quire Sans" panose="020B0502040400020003" pitchFamily="34" charset="0"/>
              </a:rPr>
              <a:t>. </a:t>
            </a:r>
            <a:r>
              <a:rPr lang="en-US" sz="4400" spc="-60" dirty="0">
                <a:solidFill>
                  <a:schemeClr val="tx1"/>
                </a:solidFill>
                <a:highlight>
                  <a:srgbClr val="FFFF00"/>
                </a:highlight>
                <a:latin typeface="Quire Sans" panose="020B0502040400020003" pitchFamily="34" charset="0"/>
              </a:rPr>
              <a:t>John 10:31-39</a:t>
            </a:r>
          </a:p>
          <a:p>
            <a:r>
              <a:rPr lang="en-US" sz="4400" dirty="0">
                <a:solidFill>
                  <a:schemeClr val="tx1"/>
                </a:solidFill>
                <a:latin typeface="Quire Sans SemiBold" panose="020B0702040400020003" pitchFamily="34" charset="0"/>
              </a:rPr>
              <a:t>Hated Him because they did not know the Father. </a:t>
            </a:r>
            <a:r>
              <a:rPr lang="en-US" sz="4200" dirty="0">
                <a:solidFill>
                  <a:schemeClr val="tx1"/>
                </a:solidFill>
                <a:latin typeface="Quire Sans" panose="020B0502040400020003" pitchFamily="34" charset="0"/>
              </a:rPr>
              <a:t>John 15:18, 21, 24-25</a:t>
            </a:r>
          </a:p>
          <a:p>
            <a:pPr lvl="1"/>
            <a:r>
              <a:rPr lang="en-US" sz="4000" dirty="0">
                <a:solidFill>
                  <a:schemeClr val="tx1"/>
                </a:solidFill>
                <a:latin typeface="Quire Sans" panose="020B0502040400020003" pitchFamily="34" charset="0"/>
              </a:rPr>
              <a:t>“Without a cause”</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7</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131264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30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Brace 4">
            <a:extLst>
              <a:ext uri="{FF2B5EF4-FFF2-40B4-BE49-F238E27FC236}">
                <a16:creationId xmlns:a16="http://schemas.microsoft.com/office/drawing/2014/main" id="{1FBA8490-F24A-12C5-9C64-0CC866A570B1}"/>
              </a:ext>
            </a:extLst>
          </p:cNvPr>
          <p:cNvSpPr/>
          <p:nvPr/>
        </p:nvSpPr>
        <p:spPr>
          <a:xfrm>
            <a:off x="4114800" y="1352551"/>
            <a:ext cx="666750" cy="5229225"/>
          </a:xfrm>
          <a:prstGeom prst="rightBrace">
            <a:avLst>
              <a:gd name="adj1" fmla="val 0"/>
              <a:gd name="adj2" fmla="val 46175"/>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9503E02-8FAE-7581-F2D3-CED66CDBD69F}"/>
              </a:ext>
            </a:extLst>
          </p:cNvPr>
          <p:cNvSpPr>
            <a:spLocks noGrp="1"/>
          </p:cNvSpPr>
          <p:nvPr>
            <p:ph idx="1"/>
          </p:nvPr>
        </p:nvSpPr>
        <p:spPr>
          <a:xfrm>
            <a:off x="609600" y="1257301"/>
            <a:ext cx="3641890" cy="5370701"/>
          </a:xfrm>
        </p:spPr>
        <p:txBody>
          <a:bodyPr wrap="square">
            <a:spAutoFit/>
          </a:bodyPr>
          <a:lstStyle/>
          <a:p>
            <a:r>
              <a:rPr lang="en-US" sz="2800" dirty="0">
                <a:solidFill>
                  <a:schemeClr val="tx1"/>
                </a:solidFill>
              </a:rPr>
              <a:t>Unbelief.</a:t>
            </a:r>
          </a:p>
          <a:p>
            <a:r>
              <a:rPr lang="en-US" sz="2800" dirty="0">
                <a:solidFill>
                  <a:schemeClr val="tx1"/>
                </a:solidFill>
              </a:rPr>
              <a:t>Hard hearts. </a:t>
            </a:r>
          </a:p>
          <a:p>
            <a:r>
              <a:rPr lang="en-US" sz="2800" dirty="0">
                <a:solidFill>
                  <a:schemeClr val="tx1"/>
                </a:solidFill>
              </a:rPr>
              <a:t>Politics.</a:t>
            </a:r>
          </a:p>
          <a:p>
            <a:r>
              <a:rPr lang="en-US" sz="2800" dirty="0">
                <a:solidFill>
                  <a:schemeClr val="tx1"/>
                </a:solidFill>
              </a:rPr>
              <a:t>Envy.</a:t>
            </a:r>
          </a:p>
          <a:p>
            <a:r>
              <a:rPr lang="en-US" sz="2800" dirty="0">
                <a:solidFill>
                  <a:schemeClr val="tx1"/>
                </a:solidFill>
              </a:rPr>
              <a:t>Selfishness.</a:t>
            </a:r>
          </a:p>
          <a:p>
            <a:r>
              <a:rPr lang="en-US" sz="2800" dirty="0">
                <a:solidFill>
                  <a:schemeClr val="tx1"/>
                </a:solidFill>
              </a:rPr>
              <a:t>Rebellion.</a:t>
            </a:r>
          </a:p>
          <a:p>
            <a:r>
              <a:rPr lang="en-US" sz="2800" dirty="0">
                <a:solidFill>
                  <a:schemeClr val="tx1"/>
                </a:solidFill>
              </a:rPr>
              <a:t>Ignorance.</a:t>
            </a:r>
          </a:p>
          <a:p>
            <a:pPr lvl="1"/>
            <a:r>
              <a:rPr lang="en-US" sz="2400" dirty="0">
                <a:solidFill>
                  <a:schemeClr val="tx1"/>
                </a:solidFill>
                <a:latin typeface="Quire Sans SemiBold" panose="020B0702040400020003" pitchFamily="34" charset="0"/>
              </a:rPr>
              <a:t>Ignored the prophets.</a:t>
            </a:r>
          </a:p>
          <a:p>
            <a:pPr lvl="1"/>
            <a:r>
              <a:rPr lang="en-US" sz="2400" dirty="0">
                <a:solidFill>
                  <a:schemeClr val="tx1"/>
                </a:solidFill>
                <a:latin typeface="Quire Sans SemiBold" panose="020B0702040400020003" pitchFamily="34" charset="0"/>
              </a:rPr>
              <a:t>Ignored His words.</a:t>
            </a:r>
          </a:p>
          <a:p>
            <a:pPr lvl="1"/>
            <a:r>
              <a:rPr lang="en-US" sz="2400" dirty="0">
                <a:solidFill>
                  <a:schemeClr val="tx1"/>
                </a:solidFill>
                <a:latin typeface="Quire Sans SemiBold" panose="020B0702040400020003" pitchFamily="34" charset="0"/>
              </a:rPr>
              <a:t>Ignored His works.</a:t>
            </a:r>
          </a:p>
        </p:txBody>
      </p:sp>
      <p:sp>
        <p:nvSpPr>
          <p:cNvPr id="4" name="TextBox 3">
            <a:extLst>
              <a:ext uri="{FF2B5EF4-FFF2-40B4-BE49-F238E27FC236}">
                <a16:creationId xmlns:a16="http://schemas.microsoft.com/office/drawing/2014/main" id="{A855EAB5-F135-BC57-9C03-6823D9DC2972}"/>
              </a:ext>
            </a:extLst>
          </p:cNvPr>
          <p:cNvSpPr txBox="1"/>
          <p:nvPr/>
        </p:nvSpPr>
        <p:spPr>
          <a:xfrm>
            <a:off x="4867275" y="2881865"/>
            <a:ext cx="2962275" cy="1754326"/>
          </a:xfrm>
          <a:prstGeom prst="rect">
            <a:avLst/>
          </a:prstGeom>
          <a:noFill/>
        </p:spPr>
        <p:txBody>
          <a:bodyPr wrap="square" rtlCol="0">
            <a:spAutoFit/>
          </a:bodyPr>
          <a:lstStyle/>
          <a:p>
            <a:pPr algn="ctr"/>
            <a:r>
              <a:rPr lang="en-US" sz="3600" b="1" dirty="0">
                <a:solidFill>
                  <a:srgbClr val="FF0000"/>
                </a:solidFill>
                <a:highlight>
                  <a:srgbClr val="FFFF00"/>
                </a:highlight>
              </a:rPr>
              <a:t>AND These Were Devout Men! Acts 2</a:t>
            </a:r>
          </a:p>
        </p:txBody>
      </p:sp>
      <p:sp>
        <p:nvSpPr>
          <p:cNvPr id="6" name="Title 1">
            <a:extLst>
              <a:ext uri="{FF2B5EF4-FFF2-40B4-BE49-F238E27FC236}">
                <a16:creationId xmlns:a16="http://schemas.microsoft.com/office/drawing/2014/main" id="{4E893B15-D151-3F4F-D550-F1E34497B2A9}"/>
              </a:ext>
            </a:extLst>
          </p:cNvPr>
          <p:cNvSpPr txBox="1">
            <a:spLocks/>
          </p:cNvSpPr>
          <p:nvPr/>
        </p:nvSpPr>
        <p:spPr>
          <a:xfrm>
            <a:off x="133350" y="266727"/>
            <a:ext cx="8886825" cy="861774"/>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5000" dirty="0">
                <a:solidFill>
                  <a:srgbClr val="FF0000"/>
                </a:solidFill>
                <a:latin typeface="Quire Sans SemiBold" panose="020B0702040400020003" pitchFamily="34" charset="0"/>
              </a:rPr>
              <a:t>They Crucified Jesus Because of …</a:t>
            </a:r>
            <a:endParaRPr lang="en-US" sz="4800" dirty="0">
              <a:solidFill>
                <a:schemeClr val="accent2">
                  <a:lumMod val="50000"/>
                </a:schemeClr>
              </a:solidFill>
              <a:latin typeface="Quire Sans SemiBold" panose="020B0702040400020003" pitchFamily="34" charset="0"/>
            </a:endParaRPr>
          </a:p>
        </p:txBody>
      </p:sp>
    </p:spTree>
    <p:extLst>
      <p:ext uri="{BB962C8B-B14F-4D97-AF65-F5344CB8AC3E}">
        <p14:creationId xmlns:p14="http://schemas.microsoft.com/office/powerpoint/2010/main" val="190236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6410-3637-583E-9D49-B78F8169C1BC}"/>
              </a:ext>
            </a:extLst>
          </p:cNvPr>
          <p:cNvSpPr>
            <a:spLocks noGrp="1"/>
          </p:cNvSpPr>
          <p:nvPr>
            <p:ph type="title"/>
          </p:nvPr>
        </p:nvSpPr>
        <p:spPr>
          <a:xfrm>
            <a:off x="906549" y="280063"/>
            <a:ext cx="7330902" cy="923330"/>
          </a:xfrm>
        </p:spPr>
        <p:txBody>
          <a:bodyPr>
            <a:spAutoFit/>
          </a:bodyPr>
          <a:lstStyle/>
          <a:p>
            <a:r>
              <a:rPr lang="en-US" sz="5400" dirty="0">
                <a:solidFill>
                  <a:srgbClr val="FF0000"/>
                </a:solidFill>
                <a:latin typeface="Quire Sans SemiBold" panose="020B0702040400020003" pitchFamily="34" charset="0"/>
              </a:rPr>
              <a:t>A Warning to the Church</a:t>
            </a:r>
          </a:p>
        </p:txBody>
      </p:sp>
      <p:sp>
        <p:nvSpPr>
          <p:cNvPr id="3" name="Content Placeholder 2">
            <a:extLst>
              <a:ext uri="{FF2B5EF4-FFF2-40B4-BE49-F238E27FC236}">
                <a16:creationId xmlns:a16="http://schemas.microsoft.com/office/drawing/2014/main" id="{6853F0E8-197A-E666-A2E1-1525B3FA8888}"/>
              </a:ext>
            </a:extLst>
          </p:cNvPr>
          <p:cNvSpPr>
            <a:spLocks noGrp="1"/>
          </p:cNvSpPr>
          <p:nvPr>
            <p:ph idx="1"/>
          </p:nvPr>
        </p:nvSpPr>
        <p:spPr>
          <a:xfrm>
            <a:off x="122548" y="1700784"/>
            <a:ext cx="8946038" cy="4385816"/>
          </a:xfrm>
        </p:spPr>
        <p:txBody>
          <a:bodyPr wrap="square">
            <a:spAutoFit/>
          </a:bodyPr>
          <a:lstStyle/>
          <a:p>
            <a:r>
              <a:rPr lang="en-US" sz="4400" dirty="0">
                <a:solidFill>
                  <a:schemeClr val="tx1"/>
                </a:solidFill>
                <a:highlight>
                  <a:srgbClr val="FFFF00"/>
                </a:highlight>
                <a:latin typeface="Quire Sans SemiBold" panose="020B0702040400020003" pitchFamily="34" charset="0"/>
              </a:rPr>
              <a:t>Beware of unbelief</a:t>
            </a:r>
            <a:r>
              <a:rPr lang="en-US" sz="4400" dirty="0">
                <a:solidFill>
                  <a:schemeClr val="tx1"/>
                </a:solidFill>
                <a:highlight>
                  <a:srgbClr val="FFFF00"/>
                </a:highlight>
                <a:latin typeface="Quire Sans" panose="020B0502040400020003" pitchFamily="34" charset="0"/>
              </a:rPr>
              <a:t>. Hebrews 3:12-13</a:t>
            </a:r>
          </a:p>
          <a:p>
            <a:pPr lvl="1" indent="-395288"/>
            <a:r>
              <a:rPr lang="en-US" sz="4200" dirty="0">
                <a:solidFill>
                  <a:schemeClr val="tx1"/>
                </a:solidFill>
                <a:latin typeface="Quire Sans" panose="020B0502040400020003" pitchFamily="34" charset="0"/>
              </a:rPr>
              <a:t>Refusing to discern good and evil. Hebrews 5:12-14</a:t>
            </a:r>
          </a:p>
          <a:p>
            <a:pPr lvl="1" indent="-395288"/>
            <a:r>
              <a:rPr lang="en-US" sz="4200" dirty="0">
                <a:solidFill>
                  <a:schemeClr val="tx1"/>
                </a:solidFill>
                <a:latin typeface="Quire Sans" panose="020B0502040400020003" pitchFamily="34" charset="0"/>
              </a:rPr>
              <a:t>Hardened beyond the point of return. Hebrews 6:4-6</a:t>
            </a:r>
          </a:p>
          <a:p>
            <a:pPr lvl="1" indent="-395288"/>
            <a:r>
              <a:rPr lang="en-US" sz="4200" dirty="0">
                <a:solidFill>
                  <a:schemeClr val="tx1"/>
                </a:solidFill>
                <a:latin typeface="Quire Sans" panose="020B0502040400020003" pitchFamily="34" charset="0"/>
              </a:rPr>
              <a:t>Willfully sin. Hebrews 10:26-31</a:t>
            </a:r>
          </a:p>
        </p:txBody>
      </p:sp>
      <p:sp>
        <p:nvSpPr>
          <p:cNvPr id="5" name="Slide Number Placeholder 4">
            <a:extLst>
              <a:ext uri="{FF2B5EF4-FFF2-40B4-BE49-F238E27FC236}">
                <a16:creationId xmlns:a16="http://schemas.microsoft.com/office/drawing/2014/main" id="{05F7D84F-B13F-105D-CF98-6F10DDAA2C8E}"/>
              </a:ext>
            </a:extLst>
          </p:cNvPr>
          <p:cNvSpPr txBox="1">
            <a:spLocks/>
          </p:cNvSpPr>
          <p:nvPr/>
        </p:nvSpPr>
        <p:spPr>
          <a:xfrm>
            <a:off x="9766322" y="6427423"/>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217C01CDF565}" type="slidenum">
              <a:rPr lang="en-US" sz="1200">
                <a:solidFill>
                  <a:schemeClr val="bg1"/>
                </a:solidFill>
                <a:effectLst>
                  <a:outerShdw blurRad="38100" dist="38100" dir="2700000" algn="tl">
                    <a:srgbClr val="000000">
                      <a:alpha val="43137"/>
                    </a:srgbClr>
                  </a:outerShdw>
                </a:effectLst>
                <a:latin typeface="Quire Sans" panose="020B0502040400020003" pitchFamily="34" charset="0"/>
              </a:rPr>
              <a:pPr/>
              <a:t>9</a:t>
            </a:fld>
            <a:endParaRPr lang="en-US" sz="1200" dirty="0">
              <a:solidFill>
                <a:schemeClr val="bg1"/>
              </a:solidFill>
              <a:effectLst>
                <a:outerShdw blurRad="38100" dist="38100" dir="2700000" algn="tl">
                  <a:srgbClr val="000000">
                    <a:alpha val="43137"/>
                  </a:srgbClr>
                </a:outerShdw>
              </a:effectLst>
              <a:latin typeface="Quire Sans" panose="020B0502040400020003" pitchFamily="34" charset="0"/>
            </a:endParaRPr>
          </a:p>
        </p:txBody>
      </p:sp>
    </p:spTree>
    <p:extLst>
      <p:ext uri="{BB962C8B-B14F-4D97-AF65-F5344CB8AC3E}">
        <p14:creationId xmlns:p14="http://schemas.microsoft.com/office/powerpoint/2010/main" val="126673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2539</TotalTime>
  <Words>476</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Quire Sans</vt:lpstr>
      <vt:lpstr>Quire Sans SemiBold</vt:lpstr>
      <vt:lpstr>Trebuchet MS</vt:lpstr>
      <vt:lpstr>Wingdings 3</vt:lpstr>
      <vt:lpstr>Facet</vt:lpstr>
      <vt:lpstr>Why Did They Crucify Jesus?</vt:lpstr>
      <vt:lpstr>Acts 2:36</vt:lpstr>
      <vt:lpstr>They Crucified Jesus Because of Unbelief. Isaiah 53:1-3</vt:lpstr>
      <vt:lpstr>They Crucified Jesus Because of Unbelief. Isaiah 53:1-3</vt:lpstr>
      <vt:lpstr>They Crucified Jesus Because of Ignorance. Acts 3:17</vt:lpstr>
      <vt:lpstr>They Crucified Jesus Because of Ignorance. Acts 3:17</vt:lpstr>
      <vt:lpstr>They Crucified Jesus Because of Ignorance. Acts 3:17</vt:lpstr>
      <vt:lpstr>PowerPoint Presentation</vt:lpstr>
      <vt:lpstr>A Warning to the Church</vt:lpstr>
      <vt:lpstr>A Warning to the Church</vt:lpstr>
      <vt:lpstr>A Warning to the Church</vt:lpstr>
      <vt:lpstr>Beware of Hypocrisy Luke 12:1, “In the mean time, when the many thousands of the multitude were gathered together, insomuch that they trod one upon one another, he began to say unto his disciples first of all, Beware ye of the leaven of the Pharisees, which is hypocrisy.”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Did They Crucify Jesus?</dc:title>
  <dc:creator>Micky Galloway</dc:creator>
  <cp:lastModifiedBy>Richard Lidh</cp:lastModifiedBy>
  <cp:revision>8</cp:revision>
  <cp:lastPrinted>2022-06-11T18:11:20Z</cp:lastPrinted>
  <dcterms:created xsi:type="dcterms:W3CDTF">2022-06-09T23:23:52Z</dcterms:created>
  <dcterms:modified xsi:type="dcterms:W3CDTF">2022-06-11T18:11:41Z</dcterms:modified>
</cp:coreProperties>
</file>